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5" r:id="rId1"/>
  </p:sldMasterIdLst>
  <p:sldIdLst>
    <p:sldId id="256" r:id="rId2"/>
    <p:sldId id="268" r:id="rId3"/>
    <p:sldId id="259" r:id="rId4"/>
    <p:sldId id="258" r:id="rId5"/>
    <p:sldId id="273" r:id="rId6"/>
    <p:sldId id="263" r:id="rId7"/>
    <p:sldId id="267" r:id="rId8"/>
    <p:sldId id="264" r:id="rId9"/>
    <p:sldId id="265" r:id="rId10"/>
    <p:sldId id="269" r:id="rId11"/>
    <p:sldId id="270" r:id="rId12"/>
    <p:sldId id="271" r:id="rId13"/>
    <p:sldId id="266" r:id="rId14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72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2170159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367984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9246607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54417035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3864263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35397590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9384508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6312098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0384855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414598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2489299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59535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472772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1252088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7085833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7175500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569373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97178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  <p:sldLayoutId id="2147483832" r:id="rId17"/>
  </p:sldLayoutIdLst>
  <p:transition spd="slow">
    <p:push dir="u"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mog-intourist@mail.ru" TargetMode="External"/><Relationship Id="rId2" Type="http://schemas.openxmlformats.org/officeDocument/2006/relationships/hyperlink" Target="http://www.intourist.by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3686" y="815930"/>
            <a:ext cx="7290488" cy="38302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56569" y="1217095"/>
            <a:ext cx="4879975" cy="808037"/>
          </a:xfrm>
        </p:spPr>
        <p:txBody>
          <a:bodyPr>
            <a:noAutofit/>
          </a:bodyPr>
          <a:lstStyle/>
          <a:p>
            <a:r>
              <a:rPr lang="ru-RU" b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485900">
                    <a:schemeClr val="bg1">
                      <a:alpha val="41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СОБЫТИЙНЫЙ ТУРИЗМ</a:t>
            </a:r>
            <a:endParaRPr lang="ru-RU" b="1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1485900">
                  <a:schemeClr val="bg1">
                    <a:alpha val="41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49410" y="4936278"/>
            <a:ext cx="9068876" cy="954107"/>
          </a:xfrm>
          <a:prstGeom prst="rect">
            <a:avLst/>
          </a:prstGeom>
        </p:spPr>
        <p:txBody>
          <a:bodyPr wrap="square">
            <a:spAutoFit/>
            <a:scene3d>
              <a:camera prst="obliqueTopLef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>
                <a:ln/>
                <a:solidFill>
                  <a:schemeClr val="accent4"/>
                </a:solidFill>
              </a:rPr>
              <a:t> </a:t>
            </a:r>
            <a:r>
              <a:rPr lang="ru-RU" sz="2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ТУРИСТИЧЕСКИЙ МАРШРУТ</a:t>
            </a:r>
            <a:endParaRPr lang="ru-RU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«КУПАЛЬСКОЕ КОЛЬЦО»</a:t>
            </a:r>
            <a:endParaRPr lang="ru-RU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058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65" y="695460"/>
            <a:ext cx="11055928" cy="1512281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празднике все области нашей страны представляют экспозиционно-тематические купальские подворья, где можно познакомиться с брендовыми фестивалями, конкурсами, праздниками, пленэрами, отражающими неповторимый культурный облик своего города, района, 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сохраняющими 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популяризирующими 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существующие 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традиции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обычаи, легенды, предания, 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ремесла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блюда и т.д.</a:t>
            </a:r>
            <a:b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Широко представлено на празднике творчество мастеров декоративно-прикладного искусства: гончарство, керамика, </a:t>
            </a:r>
            <a:r>
              <a:rPr lang="ru-RU" sz="16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шаповальство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бондарство, вышивка, </a:t>
            </a:r>
            <a:r>
              <a:rPr lang="ru-RU" sz="16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кружевовязание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соломоплетение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резьба по дереву и многое другое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http://mogilev-region.gov.by/files/dsc06507_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7033" y="2441453"/>
            <a:ext cx="4994506" cy="365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ogilev-region.gov.by/files/dsc06518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2708" y="2441453"/>
            <a:ext cx="4959349" cy="358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101641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080" y="617107"/>
            <a:ext cx="10250977" cy="1512281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/>
            </a:r>
            <a:br>
              <a:rPr lang="ru-RU" sz="2000" dirty="0" smtClean="0">
                <a:solidFill>
                  <a:schemeClr val="accent1"/>
                </a:solidFill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1081" y="773084"/>
            <a:ext cx="103252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1000" algn="just">
              <a:spcAft>
                <a:spcPts val="0"/>
              </a:spcAft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Кульминацией праздника является гала-концерт, который завершается красочным </a:t>
            </a:r>
            <a:r>
              <a:rPr lang="ru-RU" sz="2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фейерверком , лазерным шоу и купальским огромным костром</a:t>
            </a:r>
            <a:endParaRPr lang="ru-RU" sz="2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128" y="2454876"/>
            <a:ext cx="4876671" cy="353028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98575" y="2454876"/>
            <a:ext cx="4718050" cy="353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240303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080" y="617107"/>
            <a:ext cx="10250977" cy="1512281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/>
            </a:r>
            <a:br>
              <a:rPr lang="ru-RU" sz="2000" dirty="0" smtClean="0">
                <a:solidFill>
                  <a:schemeClr val="accent1"/>
                </a:solidFill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5222" y="773084"/>
            <a:ext cx="10091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1000" algn="just">
              <a:spcAft>
                <a:spcPts val="0"/>
              </a:spcAft>
            </a:pPr>
            <a:endParaRPr lang="ru-RU" sz="3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342900" indent="-34290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Тематические площадки праздника работают в течение двух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фестивальных дней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163782" y="2560320"/>
            <a:ext cx="9735866" cy="3310128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Во </a:t>
            </a: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«</a:t>
            </a:r>
            <a:r>
              <a:rPr lang="ru-RU" sz="2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Купалья</a:t>
            </a: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для удобства посетителей устанавливаются информационные тумбы (на центральном входе и у главной сцены), работают волонтеры, камеры хранения, пункт обмена валют. Для доставки гостей и участников к месту проведения праздника выстроена удобная транспортная логистика. </a:t>
            </a:r>
            <a:endParaRPr lang="ru-RU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Составлены </a:t>
            </a: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графики и расписание движения железнодорожных поездов региональных линий и автомобильного транспорта, увязанные с началом и окончанием всех мероприятий.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7847570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243" y="1147156"/>
            <a:ext cx="9267568" cy="1126487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ru-RU" sz="3600" dirty="0" smtClean="0">
                <a:solidFill>
                  <a:schemeClr val="accent5"/>
                </a:solidFill>
              </a:rPr>
              <a:t>Заявки по т.+375 (222)70 70 28 </a:t>
            </a:r>
            <a:br>
              <a:rPr lang="ru-RU" sz="3600" dirty="0" smtClean="0">
                <a:solidFill>
                  <a:schemeClr val="accent5"/>
                </a:solidFill>
              </a:rPr>
            </a:br>
            <a:r>
              <a:rPr lang="ru-RU" sz="3600" dirty="0" smtClean="0">
                <a:solidFill>
                  <a:schemeClr val="accent5"/>
                </a:solidFill>
              </a:rPr>
              <a:t>                       +375 (222)70 40 40 77</a:t>
            </a:r>
            <a:br>
              <a:rPr lang="ru-RU" sz="3600" dirty="0" smtClean="0">
                <a:solidFill>
                  <a:schemeClr val="accent5"/>
                </a:solidFill>
              </a:rPr>
            </a:br>
            <a:r>
              <a:rPr lang="ru-RU" sz="3600" dirty="0" smtClean="0">
                <a:solidFill>
                  <a:schemeClr val="accent5"/>
                </a:solidFill>
              </a:rPr>
              <a:t>                 +375 296 22 48 12 </a:t>
            </a:r>
            <a:endParaRPr lang="ru-RU" sz="3600" dirty="0">
              <a:solidFill>
                <a:schemeClr val="accent5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069" y="2405448"/>
            <a:ext cx="8158690" cy="1375719"/>
          </a:xfrm>
        </p:spPr>
        <p:txBody>
          <a:bodyPr>
            <a:normAutofit fontScale="32500" lnSpcReduction="20000"/>
          </a:bodyPr>
          <a:lstStyle/>
          <a:p>
            <a:r>
              <a:rPr lang="ru-RU" sz="5400" dirty="0" smtClean="0">
                <a:solidFill>
                  <a:schemeClr val="accent5"/>
                </a:solidFill>
                <a:hlinkClick r:id="rId2"/>
              </a:rPr>
              <a:t>Стоимость тура под запрос  в зависимости от количества туристов в группе </a:t>
            </a:r>
          </a:p>
          <a:p>
            <a:r>
              <a:rPr lang="ru-RU" sz="5400" dirty="0" err="1" smtClean="0">
                <a:hlinkClick r:id="rId3"/>
              </a:rPr>
              <a:t>mog-intourist@mail.ru</a:t>
            </a:r>
            <a:endParaRPr lang="ru-RU" sz="5400" dirty="0" smtClean="0">
              <a:solidFill>
                <a:schemeClr val="accent5"/>
              </a:solidFill>
              <a:hlinkClick r:id="rId2"/>
            </a:endParaRPr>
          </a:p>
          <a:p>
            <a:r>
              <a:rPr lang="en-US" sz="5400" dirty="0" smtClean="0">
                <a:solidFill>
                  <a:schemeClr val="accent5"/>
                </a:solidFill>
                <a:hlinkClick r:id="rId2"/>
              </a:rPr>
              <a:t>www.intourist.by</a:t>
            </a:r>
            <a:r>
              <a:rPr lang="en-US" sz="5400" dirty="0" smtClean="0">
                <a:solidFill>
                  <a:schemeClr val="accent5"/>
                </a:solidFill>
              </a:rPr>
              <a:t>  </a:t>
            </a:r>
          </a:p>
          <a:p>
            <a:endParaRPr lang="ru-RU" sz="5400" dirty="0">
              <a:solidFill>
                <a:schemeClr val="accent5"/>
              </a:solidFill>
            </a:endParaRPr>
          </a:p>
        </p:txBody>
      </p:sp>
      <p:pic>
        <p:nvPicPr>
          <p:cNvPr id="5" name="Содержимое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966" y="3847070"/>
            <a:ext cx="6419850" cy="204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536674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75462" y="598516"/>
            <a:ext cx="8129845" cy="5636029"/>
          </a:xfrm>
        </p:spPr>
        <p:txBody>
          <a:bodyPr>
            <a:no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разгар лета в Беларуси отмечают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Купалье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один из древнейших народных праздников, посвященных солнцу и расцвету земли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Праздники в честь летнего солнцестояния есть у многих народов Европы: Янов день в Болгарии, святой Ян в Венгрии, Сан-Хуан в Испании,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Лиго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Латвии. У восточных славян это Иван Купала, но, пожалуй, именно в Беларуси наиболее полно сохранились традиции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Купалья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которое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отмечаются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особым размахом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масштабный творческий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проект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 на сохранение и развитие культурных традиций, взаимообогащение культур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география постоянно расширяется.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Предлагаем принять участие в одном из самых ярких этнографических купальских праздников в Могилевской области 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«Александрия собирает друзей».</a:t>
            </a:r>
            <a:r>
              <a:rPr lang="ru-RU" dirty="0"/>
              <a:t/>
            </a:r>
            <a:br>
              <a:rPr lang="ru-RU" dirty="0"/>
            </a:br>
            <a:r>
              <a:rPr lang="ru-RU" sz="2200" dirty="0"/>
              <a:t/>
            </a:r>
            <a:br>
              <a:rPr lang="ru-RU" sz="2200" dirty="0"/>
            </a:br>
            <a:endParaRPr lang="ru-RU" sz="2200" b="1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1485900">
                  <a:schemeClr val="bg1">
                    <a:alpha val="41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49410" y="4936278"/>
            <a:ext cx="9068876" cy="369332"/>
          </a:xfrm>
          <a:prstGeom prst="rect">
            <a:avLst/>
          </a:prstGeom>
        </p:spPr>
        <p:txBody>
          <a:bodyPr wrap="square">
            <a:spAutoFit/>
            <a:scene3d>
              <a:camera prst="obliqueTopLef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>
                <a:ln/>
                <a:solidFill>
                  <a:schemeClr val="accent4"/>
                </a:solidFill>
              </a:rPr>
              <a:t> </a:t>
            </a:r>
            <a:endParaRPr lang="ru-RU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464" y="1371602"/>
            <a:ext cx="3189004" cy="3499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13299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207276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4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Уникальное место для Купальского праздника – </a:t>
            </a:r>
            <a:r>
              <a:rPr lang="ru-RU" sz="4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агрогородок</a:t>
            </a:r>
            <a:r>
              <a:rPr lang="ru-RU" sz="4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Александрия</a:t>
            </a:r>
            <a:endParaRPr lang="ru-RU" sz="4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462" y="2543694"/>
            <a:ext cx="10449098" cy="3832168"/>
          </a:xfrm>
        </p:spPr>
        <p:txBody>
          <a:bodyPr>
            <a:normAutofit/>
          </a:bodyPr>
          <a:lstStyle/>
          <a:p>
            <a:pPr algn="ctr"/>
            <a:r>
              <a:rPr lang="ru-RU" sz="1700" dirty="0" smtClean="0"/>
              <a:t>Александрия расположена  прямо на берегу живописной </a:t>
            </a:r>
            <a:r>
              <a:rPr lang="ru-RU" sz="1700" dirty="0"/>
              <a:t>реки </a:t>
            </a:r>
            <a:r>
              <a:rPr lang="ru-RU" sz="1700" dirty="0" smtClean="0"/>
              <a:t>Днепр, </a:t>
            </a:r>
            <a:r>
              <a:rPr lang="ru-RU" sz="1700" dirty="0"/>
              <a:t>русло которой служило колыбелью культуры многих славянских народов, а водная артерия некогда была неотъемлемой частью большого торгового пути «Из варяг в греки». Издревле Днепр соединял белорусов, россиян и украинцев. Он и сегодня остается важнейшей коммуникационной осью, способствует взаимовыгодному торгово-экономическому и социально-культурному сотрудничеству приднепровских регионов Беларуси, России и Украины, расширению межрегиональных интеграционных </a:t>
            </a:r>
            <a:r>
              <a:rPr lang="ru-RU" sz="1700" dirty="0" smtClean="0"/>
              <a:t>связей.</a:t>
            </a:r>
          </a:p>
          <a:p>
            <a:pPr algn="ctr"/>
            <a:r>
              <a:rPr lang="ru-RU" sz="1700" dirty="0" smtClean="0"/>
              <a:t>Шклов и Александрия: именно в этих местах  испокон веков располагались площадки для народных ярмарок.</a:t>
            </a:r>
          </a:p>
          <a:p>
            <a:pPr algn="ctr"/>
            <a:r>
              <a:rPr lang="ru-RU" sz="1700" dirty="0" smtClean="0"/>
              <a:t>Рукой подать до дачи-музея Янки Купалы, взявшего себе псевдоним </a:t>
            </a:r>
            <a:r>
              <a:rPr lang="ru-RU" sz="1700" dirty="0"/>
              <a:t>по названию праздничной ночи, в которую </a:t>
            </a:r>
            <a:r>
              <a:rPr lang="ru-RU" sz="1700" dirty="0" smtClean="0"/>
              <a:t>родился.</a:t>
            </a:r>
          </a:p>
          <a:p>
            <a:pPr algn="ctr"/>
            <a:r>
              <a:rPr lang="ru-RU" sz="1700" dirty="0" smtClean="0"/>
              <a:t>В Александрийской школе-музее учился и окончил 10-летку действующий Президент Республики </a:t>
            </a:r>
            <a:r>
              <a:rPr lang="ru-RU" sz="1700" dirty="0"/>
              <a:t>Беларусь </a:t>
            </a:r>
            <a:r>
              <a:rPr lang="ru-RU" sz="1700" dirty="0" smtClean="0"/>
              <a:t>А.Г.Лукашенко. Имеется уникальная возможность посидеть за его партой, окунуться в жизнь послевоенной деревенской школы,  увидеть Президента прямо на празднике.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8526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chemeClr val="accent1"/>
                </a:solidFill>
              </a:rPr>
              <a:t>Отличительные особенности </a:t>
            </a:r>
            <a:r>
              <a:rPr lang="ru-RU" sz="3200" dirty="0" err="1" smtClean="0">
                <a:solidFill>
                  <a:schemeClr val="accent1"/>
                </a:solidFill>
              </a:rPr>
              <a:t>этанграфического</a:t>
            </a:r>
            <a:r>
              <a:rPr lang="ru-RU" sz="3200" dirty="0" smtClean="0">
                <a:solidFill>
                  <a:schemeClr val="accent1"/>
                </a:solidFill>
              </a:rPr>
              <a:t> праздника </a:t>
            </a:r>
            <a:r>
              <a:rPr lang="ru-RU" sz="3200" dirty="0">
                <a:solidFill>
                  <a:schemeClr val="accent1"/>
                </a:solidFill>
              </a:rPr>
              <a:t>для туристов </a:t>
            </a:r>
          </a:p>
        </p:txBody>
      </p:sp>
      <p:sp>
        <p:nvSpPr>
          <p:cNvPr id="16" name="Текст 15"/>
          <p:cNvSpPr>
            <a:spLocks noGrp="1"/>
          </p:cNvSpPr>
          <p:nvPr>
            <p:ph idx="1"/>
          </p:nvPr>
        </p:nvSpPr>
        <p:spPr>
          <a:xfrm>
            <a:off x="592312" y="2565245"/>
            <a:ext cx="10613244" cy="3612048"/>
          </a:xfrm>
        </p:spPr>
        <p:txBody>
          <a:bodyPr>
            <a:no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несколько лет 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 «</a:t>
            </a: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Купалье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в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Александрии 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 настоящим брендом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страны. Сюда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приезжают многочисленные гости не только из Беларуси, но и России, Украины, других стран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мира.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Создается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уникальная атмосфера белорусского </a:t>
            </a:r>
            <a:r>
              <a:rPr lang="ru-RU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Купалья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настоящей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белорусской деревне, 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 на территории  </a:t>
            </a:r>
            <a:r>
              <a:rPr lang="ru-RU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агрогородка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Александрия. 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Древние обряды, самобытная музыка, концертные программы ведущих исполнителей и творческих коллективов Беларуси и России, мастер-классы ремесленников и веселые народные забавы – праздники сала,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картофеля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конечно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же,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 «</a:t>
            </a: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папараць-кветкі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ночной костер. 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Происходит приобщение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народным традициям, участвуя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древнейшем народном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празднике  «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КУПАЛЬЕ».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358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665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Шклов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sz="1800" dirty="0" smtClean="0"/>
              <a:t>Об истории Шклова, его взлетах и падениях рассказывают памятники архитектуры: Ратуша - визитная карточка Шклова, </a:t>
            </a:r>
            <a:r>
              <a:rPr lang="ru-RU" sz="1800" dirty="0" err="1" smtClean="0"/>
              <a:t>Спасо-Преображенская</a:t>
            </a:r>
            <a:r>
              <a:rPr lang="ru-RU" sz="1800" dirty="0" smtClean="0"/>
              <a:t> церковь, здание бумажной фабрики.</a:t>
            </a:r>
            <a:br>
              <a:rPr lang="ru-RU" sz="1800" dirty="0" smtClean="0"/>
            </a:br>
            <a:r>
              <a:rPr lang="ru-RU" sz="1800" dirty="0" smtClean="0"/>
              <a:t>Никого не оставит равнодушным краеведческий музей ( приобретение билета возможно за дополнительную оплату).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63027512_E9XfXAjGKaE4RtGlKNIoARptTYP0ZV9tFcWSj570EZ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3067" y="2489730"/>
            <a:ext cx="3623733" cy="3614737"/>
          </a:xfrm>
        </p:spPr>
      </p:pic>
      <p:pic>
        <p:nvPicPr>
          <p:cNvPr id="1026" name="Picture 2" descr="C:\Users\Admin\Desktop\64425124b57d060d09edd545aa1bfaf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6356" y="2479588"/>
            <a:ext cx="5448643" cy="36164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9730" y="270456"/>
            <a:ext cx="4736867" cy="192410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ОАО «Александрийское» Шкловского  района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106" y="762637"/>
            <a:ext cx="5054138" cy="2562897"/>
          </a:xfrm>
        </p:spPr>
      </p:pic>
      <p:sp>
        <p:nvSpPr>
          <p:cNvPr id="4" name="Текст 3"/>
          <p:cNvSpPr>
            <a:spLocks noGrp="1"/>
          </p:cNvSpPr>
          <p:nvPr>
            <p:ph sz="half" idx="2"/>
          </p:nvPr>
        </p:nvSpPr>
        <p:spPr>
          <a:xfrm>
            <a:off x="6068291" y="2614411"/>
            <a:ext cx="5419664" cy="3256037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пешеходная экскурсия по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агрогородку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посещение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фруктохранилища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посещение школы-музея Президента Республики Беларусь </a:t>
            </a:r>
          </a:p>
        </p:txBody>
      </p:sp>
      <p:pic>
        <p:nvPicPr>
          <p:cNvPr id="3" name="Picture 2" descr="C:\Users\Admin\Desktop\10_800x5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882" y="2990335"/>
            <a:ext cx="5025080" cy="29627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19583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1" y="741405"/>
            <a:ext cx="10357657" cy="1802289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4000" dirty="0" err="1" smtClean="0">
                <a:solidFill>
                  <a:schemeClr val="accent1"/>
                </a:solidFill>
              </a:rPr>
              <a:t>Фруктохранилище</a:t>
            </a:r>
            <a:r>
              <a:rPr lang="ru-RU" sz="4000" dirty="0" smtClean="0">
                <a:solidFill>
                  <a:schemeClr val="accent1"/>
                </a:solidFill>
              </a:rPr>
              <a:t>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>Посещение промышленного сада интенсивного типа с применением капельного орошения.</a:t>
            </a:r>
            <a:br>
              <a:rPr lang="ru-RU" sz="2000" dirty="0" smtClean="0"/>
            </a:br>
            <a:r>
              <a:rPr lang="ru-RU" sz="2000" dirty="0" smtClean="0"/>
              <a:t>Впечатляет туристов современный комплекс по хранению и реализации яблок на 6500 тонн в год Также туристы имеют возможность увидеть, как выращивают всеми любимые грибы  - «</a:t>
            </a:r>
            <a:r>
              <a:rPr lang="ru-RU" sz="2000" dirty="0" err="1" smtClean="0"/>
              <a:t>вешенки</a:t>
            </a:r>
            <a:r>
              <a:rPr lang="ru-RU" sz="2000" dirty="0" smtClean="0"/>
              <a:t>».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" name="Содержимое 4" descr="05_800x53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98575" y="2652752"/>
            <a:ext cx="4718050" cy="3125708"/>
          </a:xfrm>
        </p:spPr>
      </p:pic>
      <p:pic>
        <p:nvPicPr>
          <p:cNvPr id="6" name="Содержимое 5" descr="04_800x53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81725" y="2652752"/>
            <a:ext cx="4718050" cy="3125708"/>
          </a:xfr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5389"/>
            <a:ext cx="10419007" cy="1612669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Школа-музей, где учился Президент Республики Беларусь А.Г.Лукашенко.</a:t>
            </a:r>
            <a:r>
              <a:rPr lang="ru-RU" sz="28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>Практически ничего не изменилось с тех пор, как здесь учился будущий Президент. Самым популярным местом для фотографий у туристов является парта с табличкой, на которой написано имя Президента. Сложилась «легенда», которая гласит, что если посидеть на этом месте, то карьера пойдёт в гору. Местные жители гордятся своим земляком и хранят память обо всем, что с ним связано.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Содержимое 9" descr="c6469f49429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1725" y="2564289"/>
            <a:ext cx="4718050" cy="3531711"/>
          </a:xfrm>
        </p:spPr>
      </p:pic>
      <p:pic>
        <p:nvPicPr>
          <p:cNvPr id="6" name="Содержимое 5" descr="LXGZegt0gAg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02723" y="2545491"/>
            <a:ext cx="4679093" cy="3517557"/>
          </a:xfrm>
        </p:spPr>
      </p:pic>
    </p:spTree>
    <p:extLst>
      <p:ext uri="{BB962C8B-B14F-4D97-AF65-F5344CB8AC3E}">
        <p14:creationId xmlns:p14="http://schemas.microsoft.com/office/powerpoint/2010/main" xmlns="" val="152899310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080" y="617107"/>
            <a:ext cx="10250977" cy="1512281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1"/>
                </a:solidFill>
              </a:rPr>
              <a:t/>
            </a:r>
            <a:br>
              <a:rPr lang="ru-RU" sz="2000" dirty="0" smtClean="0">
                <a:solidFill>
                  <a:schemeClr val="accent1"/>
                </a:solidFill>
              </a:rPr>
            </a:br>
            <a:r>
              <a:rPr lang="ru-RU" sz="2000" dirty="0" smtClean="0">
                <a:solidFill>
                  <a:schemeClr val="accent1"/>
                </a:solidFill>
              </a:rPr>
              <a:t/>
            </a:r>
            <a:br>
              <a:rPr lang="ru-RU" sz="20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/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/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/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> </a:t>
            </a:r>
            <a:r>
              <a:rPr lang="ru-RU" sz="1800" dirty="0" smtClean="0"/>
              <a:t>Участие в выставке-ярмарке изделий народных мастеров «</a:t>
            </a:r>
            <a:r>
              <a:rPr lang="ru-RU" sz="1800" dirty="0" err="1" smtClean="0"/>
              <a:t>Вялікі</a:t>
            </a:r>
            <a:r>
              <a:rPr lang="ru-RU" sz="1800" dirty="0" smtClean="0"/>
              <a:t> </a:t>
            </a:r>
            <a:r>
              <a:rPr lang="ru-RU" sz="1800" dirty="0" err="1" smtClean="0"/>
              <a:t>Александрыйскі</a:t>
            </a:r>
            <a:r>
              <a:rPr lang="ru-RU" sz="1800" dirty="0" smtClean="0"/>
              <a:t> </a:t>
            </a:r>
            <a:r>
              <a:rPr lang="ru-RU" sz="1800" dirty="0" err="1" smtClean="0"/>
              <a:t>кірмаш</a:t>
            </a:r>
            <a:r>
              <a:rPr lang="ru-RU" sz="1800" dirty="0" smtClean="0"/>
              <a:t>». 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280" y="2471350"/>
            <a:ext cx="4526170" cy="367187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1373" y="2454876"/>
            <a:ext cx="4994914" cy="3701226"/>
          </a:xfrm>
        </p:spPr>
      </p:pic>
      <p:sp>
        <p:nvSpPr>
          <p:cNvPr id="3" name="Прямоугольник 2"/>
          <p:cNvSpPr/>
          <p:nvPr/>
        </p:nvSpPr>
        <p:spPr>
          <a:xfrm>
            <a:off x="1021081" y="897924"/>
            <a:ext cx="103252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1000" algn="just">
              <a:spcAft>
                <a:spcPts val="0"/>
              </a:spcAft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indent="381000" algn="ctr">
              <a:spcAft>
                <a:spcPts val="0"/>
              </a:spcAft>
            </a:pP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Для гостей праздника организаторы готовят творческие площадки, концертные и </a:t>
            </a:r>
          </a:p>
          <a:p>
            <a:pPr indent="381000" algn="ctr">
              <a:spcAft>
                <a:spcPts val="0"/>
              </a:spcAft>
            </a:pPr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развлекательные программы, конкурсы</a:t>
            </a:r>
          </a:p>
          <a:p>
            <a:pPr indent="381000">
              <a:spcAft>
                <a:spcPts val="0"/>
              </a:spcAft>
            </a:pPr>
            <a:endParaRPr lang="ru-RU" sz="20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indent="381000">
              <a:spcAft>
                <a:spcPts val="0"/>
              </a:spcAft>
            </a:pPr>
            <a:endParaRPr lang="ru-RU" sz="2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905529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498</TotalTime>
  <Words>412</Words>
  <Application>Microsoft Office PowerPoint</Application>
  <PresentationFormat>Произвольный</PresentationFormat>
  <Paragraphs>39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Натуральные материалы</vt:lpstr>
      <vt:lpstr>СОБЫТИЙНЫЙ ТУРИЗМ</vt:lpstr>
      <vt:lpstr>В разгар лета в Беларуси отмечают Купалье – один из древнейших народных праздников, посвященных солнцу и расцвету земли.  Праздники в честь летнего солнцестояния есть у многих народов Европы: Янов день в Болгарии, святой Ян в Венгрии, Сан-Хуан в Испании, Лиго в Латвии. У восточных славян это Иван Купала, но, пожалуй, именно в Беларуси наиболее полно сохранились традиции Купалья, которое отмечаются с особым размахом.  Этот масштабный творческий  проект направлен на сохранение и развитие культурных традиций, взаимообогащение культур.  Его география постоянно расширяется.  Предлагаем принять участие в одном из самых ярких этнографических купальских праздников в Могилевской области  «Александрия собирает друзей».  </vt:lpstr>
      <vt:lpstr>Уникальное место для Купальского праздника – агрогородок Александрия</vt:lpstr>
      <vt:lpstr>Отличительные особенности этанграфического праздника для туристов </vt:lpstr>
      <vt:lpstr> Шклов Об истории Шклова, его взлетах и падениях рассказывают памятники архитектуры: Ратуша - визитная карточка Шклова, Спасо-Преображенская церковь, здание бумажной фабрики. Никого не оставит равнодушным краеведческий музей ( приобретение билета возможно за дополнительную оплату).</vt:lpstr>
      <vt:lpstr>ОАО «Александрийское» Шкловского  района</vt:lpstr>
      <vt:lpstr>Фруктохранилище  Посещение промышленного сада интенсивного типа с применением капельного орошения. Впечатляет туристов современный комплекс по хранению и реализации яблок на 6500 тонн в год Также туристы имеют возможность увидеть, как выращивают всеми любимые грибы  - «вешенки». </vt:lpstr>
      <vt:lpstr>  Школа-музей, где учился Президент Республики Беларусь А.Г.Лукашенко.  Практически ничего не изменилось с тех пор, как здесь учился будущий Президент. Самым популярным местом для фотографий у туристов является парта с табличкой, на которой написано имя Президента. Сложилась «легенда», которая гласит, что если посидеть на этом месте, то карьера пойдёт в гору. Местные жители гордятся своим земляком и хранят память обо всем, что с ним связано.   </vt:lpstr>
      <vt:lpstr>      Участие в выставке-ярмарке изделий народных мастеров «Вялікі Александрыйскі кірмаш». </vt:lpstr>
      <vt:lpstr>На празднике все области нашей страны представляют экспозиционно-тематические купальские подворья, где можно познакомиться с брендовыми фестивалями, конкурсами, праздниками, пленэрами, отражающими неповторимый культурный облик своего города, района, сохраняющими и популяризирующими существующие традиции, обычаи, легенды, предания, ремесла, блюда и т.д. Широко представлено на празднике творчество мастеров декоративно-прикладного искусства: гончарство, керамика, шаповальство, бондарство, вышивка, кружевовязание, соломоплетение, резьба по дереву и многое другое.</vt:lpstr>
      <vt:lpstr> </vt:lpstr>
      <vt:lpstr> </vt:lpstr>
      <vt:lpstr> Заявки по т.+375 (222)70 70 28                         +375 (222)70 40 40 77                  +375 296 22 48 12 </vt:lpstr>
    </vt:vector>
  </TitlesOfParts>
  <Company>USN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Событийный туризм</dc:title>
  <dc:creator>Admin</dc:creator>
  <cp:lastModifiedBy>Пользователь Windows</cp:lastModifiedBy>
  <cp:revision>78</cp:revision>
  <cp:lastPrinted>2020-04-30T05:18:12Z</cp:lastPrinted>
  <dcterms:created xsi:type="dcterms:W3CDTF">2016-03-31T16:13:49Z</dcterms:created>
  <dcterms:modified xsi:type="dcterms:W3CDTF">2020-06-09T07:57:35Z</dcterms:modified>
</cp:coreProperties>
</file>