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60" r:id="rId3"/>
    <p:sldId id="343" r:id="rId4"/>
    <p:sldId id="377" r:id="rId5"/>
    <p:sldId id="363" r:id="rId6"/>
    <p:sldId id="361" r:id="rId7"/>
    <p:sldId id="374" r:id="rId8"/>
    <p:sldId id="362" r:id="rId9"/>
    <p:sldId id="378" r:id="rId10"/>
    <p:sldId id="373" r:id="rId11"/>
    <p:sldId id="376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3" d="100"/>
          <a:sy n="143" d="100"/>
        </p:scale>
        <p:origin x="68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9537"/>
            <a:ext cx="4013936" cy="515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38936" y="864393"/>
            <a:ext cx="44121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ВО ИМЯ БУДУЩЕГО</a:t>
            </a: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 85-й годовщине начала </a:t>
            </a:r>
            <a:b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Великой Отечественной войны)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10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июнь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624455"/>
            <a:ext cx="389379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ru-RU" sz="2300" b="1" i="1" dirty="0">
                <a:solidFill>
                  <a:srgbClr val="0A0A7C"/>
                </a:solidFill>
              </a:rPr>
              <a:t>Мы помним наших солдат, офицеров, белорусских партизан и подпольщиков, женщин, взявших в руки оружие. Всех, кто не выбирал между виселицей и вражеской милостью, а умирал героем, но не предателем.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361" y="-164554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482752" y="2411136"/>
            <a:ext cx="766019" cy="174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84745" y="4049108"/>
            <a:ext cx="220389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4176" y="3744061"/>
            <a:ext cx="45124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rgbClr val="0A0A7C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rgbClr val="0A0A7C"/>
                </a:solidFill>
              </a:rPr>
              <a:t>А.Г.Лукашенко</a:t>
            </a:r>
            <a:r>
              <a:rPr lang="ru-RU" sz="1400" i="1" dirty="0">
                <a:solidFill>
                  <a:srgbClr val="0A0A7C"/>
                </a:solidFill>
              </a:rPr>
              <a:t> </a:t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>
                <a:solidFill>
                  <a:srgbClr val="0A0A7C"/>
                </a:solidFill>
              </a:rPr>
              <a:t>в ходе церемонии возложения венков и цветов к монументу Победы, </a:t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>
                <a:solidFill>
                  <a:srgbClr val="0A0A7C"/>
                </a:solidFill>
              </a:rPr>
              <a:t>9 мая 2026 г.</a:t>
            </a:r>
          </a:p>
        </p:txBody>
      </p:sp>
    </p:spTree>
    <p:extLst>
      <p:ext uri="{BB962C8B-B14F-4D97-AF65-F5344CB8AC3E}">
        <p14:creationId xmlns:p14="http://schemas.microsoft.com/office/powerpoint/2010/main" val="2877932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707654"/>
            <a:ext cx="798166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825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День-всенародной-памяти-жертв-Великой-Отечественной-войны-и-геноцида-белорусского-народа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2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51920" y="563874"/>
            <a:ext cx="486167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Беларусь, потерявшая в горниле Великой Отечественной каждого третьего, разрушенная, сожженная, но непокоренная, вместе с другими народами Советского Союза спасла планету от коричневой чумы. Это величайшая заслуга, гордость белорусского народа, всего советского народа. От этой гордости мы никогда не должны отказаться.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71800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088933" y="210543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50067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3921318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на вручении государственных наград в преддверии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Дня Победы, 7 мая 2026 г.</a:t>
            </a:r>
          </a:p>
        </p:txBody>
      </p:sp>
    </p:spTree>
    <p:extLst>
      <p:ext uri="{BB962C8B-B14F-4D97-AF65-F5344CB8AC3E}">
        <p14:creationId xmlns:p14="http://schemas.microsoft.com/office/powerpoint/2010/main" val="1437641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808" y="195486"/>
            <a:ext cx="8496944" cy="55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ПАМЯТЬ БЕЛОРУСОВ О ВЕЛИКОЙ ОТЕЧЕСТВЕННОЙ ВОЙНЕ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(результаты социологического исследования в марте-апреле 2026 г.)</a:t>
            </a:r>
          </a:p>
        </p:txBody>
      </p:sp>
    </p:spTree>
    <p:extLst>
      <p:ext uri="{BB962C8B-B14F-4D97-AF65-F5344CB8AC3E}">
        <p14:creationId xmlns:p14="http://schemas.microsoft.com/office/powerpoint/2010/main" val="3322759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9512" y="-92546"/>
            <a:ext cx="9144000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48680" y="339502"/>
            <a:ext cx="6211552" cy="60568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411508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ТРАГЕДИЯ БЕЛАРУСИ В ГОДЫ ВОЙНЫ*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9214" y="986407"/>
            <a:ext cx="509353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Более</a:t>
            </a:r>
            <a:r>
              <a:rPr lang="ru-RU" sz="2200" b="1" dirty="0"/>
              <a:t> 570 </a:t>
            </a:r>
            <a:r>
              <a:rPr lang="ru-RU" b="1" dirty="0"/>
              <a:t>лагерей смерти</a:t>
            </a:r>
            <a:r>
              <a:rPr lang="ru-RU" dirty="0"/>
              <a:t> </a:t>
            </a:r>
            <a:r>
              <a:rPr lang="ru-RU" sz="1750" dirty="0"/>
              <a:t>организовано фашистскими карателями на территории Беларуси.</a:t>
            </a:r>
          </a:p>
          <a:p>
            <a:r>
              <a:rPr lang="ru-RU" b="1" dirty="0"/>
              <a:t>Более </a:t>
            </a:r>
            <a:r>
              <a:rPr lang="ru-RU" sz="2200" b="1" dirty="0"/>
              <a:t>180</a:t>
            </a:r>
            <a:r>
              <a:rPr lang="ru-RU" b="1" dirty="0"/>
              <a:t> крупных карательных операций</a:t>
            </a:r>
            <a:r>
              <a:rPr lang="ru-RU" dirty="0"/>
              <a:t> </a:t>
            </a:r>
            <a:r>
              <a:rPr lang="ru-RU" sz="1750" dirty="0"/>
              <a:t>проведено на территории</a:t>
            </a:r>
            <a:br>
              <a:rPr lang="ru-RU" sz="1750" dirty="0"/>
            </a:br>
            <a:r>
              <a:rPr lang="ru-RU" sz="1750" dirty="0"/>
              <a:t>страны.</a:t>
            </a:r>
          </a:p>
          <a:p>
            <a:r>
              <a:rPr lang="ru-RU" b="1" dirty="0"/>
              <a:t>Более </a:t>
            </a:r>
            <a:r>
              <a:rPr lang="ru-RU" sz="2200" b="1" dirty="0"/>
              <a:t>12 860 </a:t>
            </a:r>
            <a:r>
              <a:rPr lang="ru-RU" b="1" dirty="0"/>
              <a:t>сел и деревень</a:t>
            </a:r>
            <a:r>
              <a:rPr lang="ru-RU" dirty="0"/>
              <a:t> уничтожено.</a:t>
            </a:r>
          </a:p>
          <a:p>
            <a:r>
              <a:rPr lang="ru-RU" b="1" dirty="0"/>
              <a:t>Не менее </a:t>
            </a:r>
            <a:r>
              <a:rPr lang="ru-RU" sz="2200" b="1" dirty="0"/>
              <a:t>290</a:t>
            </a:r>
            <a:r>
              <a:rPr lang="ru-RU" b="1" dirty="0"/>
              <a:t> деревень</a:t>
            </a:r>
            <a:r>
              <a:rPr lang="ru-RU" dirty="0"/>
              <a:t> повторили судьбу Хатыни: сожжены вместе с жителями и не возродились после войны («сестры Хатыни»).</a:t>
            </a:r>
          </a:p>
          <a:p>
            <a:r>
              <a:rPr lang="ru-RU" dirty="0"/>
              <a:t>Из Беларуси в Германию угнано </a:t>
            </a:r>
            <a:r>
              <a:rPr lang="ru-RU" b="1" dirty="0"/>
              <a:t>более</a:t>
            </a:r>
            <a:r>
              <a:rPr lang="ru-RU" dirty="0"/>
              <a:t> </a:t>
            </a:r>
            <a:r>
              <a:rPr lang="ru-RU" sz="2200" b="1" dirty="0"/>
              <a:t>380 000 </a:t>
            </a:r>
            <a:r>
              <a:rPr lang="ru-RU" dirty="0"/>
              <a:t>человек, десятки тысяч погибли.</a:t>
            </a:r>
          </a:p>
          <a:p>
            <a:br>
              <a:rPr lang="ru-RU" sz="2000" dirty="0"/>
            </a:br>
            <a:endParaRPr lang="ru-RU" sz="1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188" y="1131588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1188" y="1740557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1188" y="2571748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1188" y="2919380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1188" y="3795884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2237" y="4371950"/>
            <a:ext cx="5763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*по данным Генеральной прокуратуры Республики Беларусь, </a:t>
            </a:r>
            <a:br>
              <a:rPr lang="ru-RU" sz="1400" i="1" dirty="0"/>
            </a:br>
            <a:r>
              <a:rPr lang="ru-RU" sz="1400" i="1" dirty="0"/>
              <a:t>по состоянию на 24 апреля 2026 г.</a:t>
            </a:r>
          </a:p>
        </p:txBody>
      </p:sp>
    </p:spTree>
    <p:extLst>
      <p:ext uri="{BB962C8B-B14F-4D97-AF65-F5344CB8AC3E}">
        <p14:creationId xmlns:p14="http://schemas.microsoft.com/office/powerpoint/2010/main" val="3278284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2709453"/>
            <a:ext cx="8568952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апреле 2021 г. Генеральным прокурором Республики Беларусь было возбуждено уголовное дело по фактам совершения нацистскими преступниками, их соучастниками, преступными формированиями в ходе Великой Отечественной войны (1941–1945 гг.) и послевоенный период на территории БССР и других государств геноцида белорусского народа.</a:t>
            </a:r>
          </a:p>
        </p:txBody>
      </p:sp>
      <p:pic>
        <p:nvPicPr>
          <p:cNvPr id="2050" name="Picture 2" descr="D:\Академия управления\2026\Май\Пик\i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227934"/>
            <a:ext cx="641737" cy="64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3" y="4163184"/>
            <a:ext cx="740769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>
                <a:solidFill>
                  <a:schemeClr val="bg1"/>
                </a:solidFill>
              </a:rPr>
              <a:t>По состоянию на 24 апреля 2026 г. </a:t>
            </a:r>
            <a:r>
              <a:rPr lang="ru-RU" sz="1500" b="1" i="1" dirty="0">
                <a:solidFill>
                  <a:schemeClr val="bg1"/>
                </a:solidFill>
              </a:rPr>
              <a:t>вынесено 7 обвинительных приговоров</a:t>
            </a:r>
            <a:r>
              <a:rPr lang="ru-RU" sz="1500" i="1" dirty="0">
                <a:solidFill>
                  <a:schemeClr val="bg1"/>
                </a:solidFill>
              </a:rPr>
              <a:t>. В ходе предварительного следствия установлено и допрошено более 21000 человек, почти 8000 из которых – потерпевшие, в том числе бывшие узники лагерей смерти.</a:t>
            </a:r>
            <a:endParaRPr lang="ru-RU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208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323209"/>
            <a:ext cx="5423913" cy="447618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96809" y="466973"/>
            <a:ext cx="46085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Увековечение памяти о войне (2021–2025 гг.)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16434" y="1361553"/>
            <a:ext cx="4388014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Создано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338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произведений монументального искусства. В их числе 2 мемориала, 75 памятников, 250+ памятных знаков.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Построено, реконструировано (отреставрировано) </a:t>
            </a:r>
            <a:r>
              <a:rPr lang="ru-RU" sz="2000" b="1" dirty="0">
                <a:solidFill>
                  <a:schemeClr val="bg1"/>
                </a:solidFill>
              </a:rPr>
              <a:t>67</a:t>
            </a:r>
            <a:r>
              <a:rPr lang="ru-RU" sz="1600" dirty="0">
                <a:solidFill>
                  <a:schemeClr val="bg1"/>
                </a:solidFill>
              </a:rPr>
              <a:t> знаковых объектов.</a:t>
            </a:r>
            <a:br>
              <a:rPr lang="ru-RU" sz="1600" dirty="0">
                <a:solidFill>
                  <a:schemeClr val="bg1"/>
                </a:solidFill>
              </a:rPr>
            </a:br>
            <a:br>
              <a:rPr lang="ru-RU" sz="1600" dirty="0">
                <a:solidFill>
                  <a:schemeClr val="bg1"/>
                </a:solidFill>
              </a:rPr>
            </a:br>
            <a:endParaRPr lang="ru-RU" sz="1700" dirty="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40282" y="2931790"/>
            <a:ext cx="48201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96809" y="3003798"/>
            <a:ext cx="5079647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chemeClr val="bg1"/>
                </a:solidFill>
              </a:rPr>
              <a:t>Ключевые проекты: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500" dirty="0">
                <a:solidFill>
                  <a:schemeClr val="bg1"/>
                </a:solidFill>
              </a:rPr>
              <a:t>строительство музея К. </a:t>
            </a:r>
            <a:r>
              <a:rPr lang="ru-RU" sz="1500" dirty="0" err="1">
                <a:solidFill>
                  <a:schemeClr val="bg1"/>
                </a:solidFill>
              </a:rPr>
              <a:t>Заслонова</a:t>
            </a:r>
            <a:r>
              <a:rPr lang="ru-RU" sz="1500" dirty="0">
                <a:solidFill>
                  <a:schemeClr val="bg1"/>
                </a:solidFill>
              </a:rPr>
              <a:t> </a:t>
            </a:r>
            <a:r>
              <a:rPr lang="ru-RU" sz="1400" dirty="0">
                <a:solidFill>
                  <a:schemeClr val="bg1"/>
                </a:solidFill>
              </a:rPr>
              <a:t>(</a:t>
            </a:r>
            <a:r>
              <a:rPr lang="ru-RU" sz="1400" dirty="0" err="1">
                <a:solidFill>
                  <a:schemeClr val="bg1"/>
                </a:solidFill>
              </a:rPr>
              <a:t>г.Орша</a:t>
            </a:r>
            <a:r>
              <a:rPr lang="ru-RU" sz="1400" dirty="0">
                <a:solidFill>
                  <a:schemeClr val="bg1"/>
                </a:solidFill>
              </a:rPr>
              <a:t>)</a:t>
            </a:r>
            <a:r>
              <a:rPr lang="ru-RU" sz="1500" dirty="0">
                <a:solidFill>
                  <a:schemeClr val="bg1"/>
                </a:solidFill>
              </a:rPr>
              <a:t>;</a:t>
            </a:r>
            <a:br>
              <a:rPr lang="ru-RU" sz="1500" dirty="0">
                <a:solidFill>
                  <a:schemeClr val="bg1"/>
                </a:solidFill>
              </a:rPr>
            </a:br>
            <a:r>
              <a:rPr lang="ru-RU" sz="1500" dirty="0">
                <a:solidFill>
                  <a:schemeClr val="bg1"/>
                </a:solidFill>
              </a:rPr>
              <a:t>реконструкция мемориальных комплексов «Курган Славы» и «Хатынь»;</a:t>
            </a:r>
            <a:br>
              <a:rPr lang="ru-RU" sz="1500" dirty="0">
                <a:solidFill>
                  <a:schemeClr val="bg1"/>
                </a:solidFill>
              </a:rPr>
            </a:br>
            <a:r>
              <a:rPr lang="ru-RU" sz="1500" dirty="0">
                <a:solidFill>
                  <a:schemeClr val="bg1"/>
                </a:solidFill>
              </a:rPr>
              <a:t>возведение музея Воинской Славы Могилевской области</a:t>
            </a:r>
            <a:br>
              <a:rPr lang="ru-RU" sz="1500" dirty="0">
                <a:solidFill>
                  <a:schemeClr val="bg1"/>
                </a:solidFill>
              </a:rPr>
            </a:br>
            <a:r>
              <a:rPr lang="ru-RU" sz="1400" dirty="0">
                <a:solidFill>
                  <a:schemeClr val="bg1"/>
                </a:solidFill>
              </a:rPr>
              <a:t>(в районе мемориального комплекса «</a:t>
            </a:r>
            <a:r>
              <a:rPr lang="ru-RU" sz="1400" dirty="0" err="1">
                <a:solidFill>
                  <a:schemeClr val="bg1"/>
                </a:solidFill>
              </a:rPr>
              <a:t>Буйничское</a:t>
            </a:r>
            <a:r>
              <a:rPr lang="ru-RU" sz="1400" dirty="0">
                <a:solidFill>
                  <a:schemeClr val="bg1"/>
                </a:solidFill>
              </a:rPr>
              <a:t> поле»)</a:t>
            </a:r>
            <a:r>
              <a:rPr lang="ru-RU" sz="1600" dirty="0">
                <a:solidFill>
                  <a:schemeClr val="bg1"/>
                </a:solidFill>
              </a:rPr>
              <a:t>;</a:t>
            </a:r>
          </a:p>
          <a:p>
            <a:pPr>
              <a:lnSpc>
                <a:spcPts val="1700"/>
              </a:lnSpc>
            </a:pPr>
            <a:r>
              <a:rPr lang="ru-RU" sz="1500" dirty="0">
                <a:solidFill>
                  <a:schemeClr val="bg1"/>
                </a:solidFill>
              </a:rPr>
              <a:t>реконструкция «Мемориального комплекса узникам </a:t>
            </a:r>
            <a:r>
              <a:rPr lang="ru-RU" sz="1500" dirty="0" err="1">
                <a:solidFill>
                  <a:schemeClr val="bg1"/>
                </a:solidFill>
              </a:rPr>
              <a:t>Озаричского</a:t>
            </a:r>
            <a:r>
              <a:rPr lang="ru-RU" sz="1500" dirty="0">
                <a:solidFill>
                  <a:schemeClr val="bg1"/>
                </a:solidFill>
              </a:rPr>
              <a:t> лагеря смерти» </a:t>
            </a:r>
            <a:r>
              <a:rPr lang="ru-RU" sz="1400" dirty="0">
                <a:solidFill>
                  <a:schemeClr val="bg1"/>
                </a:solidFill>
              </a:rPr>
              <a:t>(</a:t>
            </a:r>
            <a:r>
              <a:rPr lang="ru-RU" sz="1400" dirty="0" err="1">
                <a:solidFill>
                  <a:schemeClr val="bg1"/>
                </a:solidFill>
              </a:rPr>
              <a:t>Калинковичский</a:t>
            </a:r>
            <a:r>
              <a:rPr lang="ru-RU" sz="1400" dirty="0">
                <a:solidFill>
                  <a:schemeClr val="bg1"/>
                </a:solidFill>
              </a:rPr>
              <a:t> р-н)</a:t>
            </a:r>
            <a:r>
              <a:rPr lang="ru-RU" sz="1500" dirty="0">
                <a:solidFill>
                  <a:schemeClr val="bg1"/>
                </a:solidFill>
              </a:rPr>
              <a:t> и др.</a:t>
            </a:r>
          </a:p>
        </p:txBody>
      </p:sp>
      <p:pic>
        <p:nvPicPr>
          <p:cNvPr id="3074" name="Picture 2" descr="D:\Академия управления\2026\Май\Пик\Слой 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6809" y="2205257"/>
            <a:ext cx="590037" cy="59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Академия управления\2026\Май\Пик\Слой 1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6809" y="1419622"/>
            <a:ext cx="590037" cy="59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235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4088" y="4299942"/>
            <a:ext cx="589811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000" i="1" dirty="0"/>
              <a:t>* Вымпел «За мужество и стойкость в годы Великой </a:t>
            </a:r>
            <a:br>
              <a:rPr lang="ru-RU" sz="1000" i="1" dirty="0"/>
            </a:br>
            <a:r>
              <a:rPr lang="ru-RU" sz="1000" i="1" dirty="0"/>
              <a:t>Отечественной войны» учрежден Указом Президента Республики Беларусь </a:t>
            </a:r>
            <a:r>
              <a:rPr lang="ru-RU" sz="1000" i="1" dirty="0" err="1"/>
              <a:t>А.Г.Лукашенко</a:t>
            </a:r>
            <a:r>
              <a:rPr lang="ru-RU" sz="1000" i="1" dirty="0"/>
              <a:t> от </a:t>
            </a:r>
            <a:br>
              <a:rPr lang="ru-RU" sz="1000" i="1" dirty="0"/>
            </a:br>
            <a:r>
              <a:rPr lang="ru-RU" sz="1000" i="1" dirty="0"/>
              <a:t>6 октября 2004 г. №485 к 60-летию освобождения Беларуси от немецко-фашистских захватчиков.</a:t>
            </a:r>
            <a:endParaRPr lang="ru-RU" sz="1000" dirty="0">
              <a:solidFill>
                <a:srgbClr val="0A0A7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4088" y="392396"/>
            <a:ext cx="539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Населенные пункты Беларуси, награжденные вымпелом «За мужество и стойкость в годы Великой Отечественной войны»*</a:t>
            </a:r>
          </a:p>
          <a:p>
            <a:pPr>
              <a:lnSpc>
                <a:spcPts val="1800"/>
              </a:lnSpc>
            </a:pP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8225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808" y="195486"/>
            <a:ext cx="8496944" cy="86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000" b="1" dirty="0">
                <a:solidFill>
                  <a:srgbClr val="182C7F"/>
                </a:solidFill>
              </a:rPr>
              <a:t>ДЕЯТЕЛЬНОСТЬ 52-ГО ОТДЕЛЬНОГО СПЕЦИАЛИЗИРОВАННОГО ПОИСКОВОГО БАТАЛЬОНА ВООРУЖЕННЫХ СИЛ РЕСПУБЛИКИ БЕЛАРУСЬ</a:t>
            </a:r>
            <a:br>
              <a:rPr lang="ru-RU" sz="2000" b="1" dirty="0">
                <a:solidFill>
                  <a:srgbClr val="182C7F"/>
                </a:solidFill>
              </a:rPr>
            </a:br>
            <a:r>
              <a:rPr lang="ru-RU" sz="2000" b="1" dirty="0">
                <a:solidFill>
                  <a:srgbClr val="182C7F"/>
                </a:solidFill>
              </a:rPr>
              <a:t>(с </a:t>
            </a:r>
            <a:r>
              <a:rPr lang="ru-RU" sz="2000" b="1">
                <a:solidFill>
                  <a:srgbClr val="182C7F"/>
                </a:solidFill>
              </a:rPr>
              <a:t>2021 года</a:t>
            </a:r>
            <a:r>
              <a:rPr lang="ru-RU" sz="2000" b="1" dirty="0">
                <a:solidFill>
                  <a:srgbClr val="182C7F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853188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8687</TotalTime>
  <Words>530</Words>
  <Application>Microsoft Office PowerPoint</Application>
  <PresentationFormat>Экран (16:9)</PresentationFormat>
  <Paragraphs>29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Гаврилович Галина Николаевна</cp:lastModifiedBy>
  <cp:revision>429</cp:revision>
  <dcterms:created xsi:type="dcterms:W3CDTF">2024-07-24T10:48:12Z</dcterms:created>
  <dcterms:modified xsi:type="dcterms:W3CDTF">2026-06-17T15:07:09Z</dcterms:modified>
</cp:coreProperties>
</file>